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4" r:id="rId1"/>
  </p:sldMasterIdLst>
  <p:notesMasterIdLst>
    <p:notesMasterId r:id="rId21"/>
  </p:notesMasterIdLst>
  <p:sldIdLst>
    <p:sldId id="256" r:id="rId2"/>
    <p:sldId id="259" r:id="rId3"/>
    <p:sldId id="272" r:id="rId4"/>
    <p:sldId id="273" r:id="rId5"/>
    <p:sldId id="276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5" r:id="rId14"/>
    <p:sldId id="269" r:id="rId15"/>
    <p:sldId id="270" r:id="rId16"/>
    <p:sldId id="271" r:id="rId17"/>
    <p:sldId id="274" r:id="rId18"/>
    <p:sldId id="275" r:id="rId19"/>
    <p:sldId id="257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733FD2-8D07-0E4A-A98A-54BB321A9299}" v="96" dt="2019-06-25T22:17:34.90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75"/>
    <p:restoredTop sz="94710"/>
  </p:normalViewPr>
  <p:slideViewPr>
    <p:cSldViewPr snapToGrid="0" snapToObjects="1">
      <p:cViewPr varScale="1">
        <p:scale>
          <a:sx n="144" d="100"/>
          <a:sy n="144" d="100"/>
        </p:scale>
        <p:origin x="216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758230-A409-3E40-A432-43EC9657BB90}" type="datetimeFigureOut">
              <a:rPr lang="en-US" smtClean="0"/>
              <a:t>6/25/19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975712-47EE-174C-BC02-D513A02067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6964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Six Sigma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75712-47EE-174C-BC02-D513A020671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447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975712-47EE-174C-BC02-D513A020671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76978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1D2BF-6823-8940-8DDC-77EB572586CE}" type="datetimeFigureOut">
              <a:rPr lang="en-US" smtClean="0"/>
              <a:t>6/24/19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B9D2E-D48F-E748-A635-AEDDBBC28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1684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1D2BF-6823-8940-8DDC-77EB572586CE}" type="datetimeFigureOut">
              <a:rPr lang="en-US" smtClean="0"/>
              <a:t>6/24/19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B9D2E-D48F-E748-A635-AEDDBBC28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7514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1D2BF-6823-8940-8DDC-77EB572586CE}" type="datetimeFigureOut">
              <a:rPr lang="en-US" smtClean="0"/>
              <a:t>6/24/19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B9D2E-D48F-E748-A635-AEDDBBC28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2405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1D2BF-6823-8940-8DDC-77EB572586CE}" type="datetimeFigureOut">
              <a:rPr lang="en-US" smtClean="0"/>
              <a:t>6/24/19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B9D2E-D48F-E748-A635-AEDDBBC28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526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1D2BF-6823-8940-8DDC-77EB572586CE}" type="datetimeFigureOut">
              <a:rPr lang="en-US" smtClean="0"/>
              <a:t>6/24/19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B9D2E-D48F-E748-A635-AEDDBBC28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8377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1D2BF-6823-8940-8DDC-77EB572586CE}" type="datetimeFigureOut">
              <a:rPr lang="en-US" smtClean="0"/>
              <a:t>6/24/19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B9D2E-D48F-E748-A635-AEDDBBC28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9263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1D2BF-6823-8940-8DDC-77EB572586CE}" type="datetimeFigureOut">
              <a:rPr lang="en-US" smtClean="0"/>
              <a:t>6/24/19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B9D2E-D48F-E748-A635-AEDDBBC2819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7697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1D2BF-6823-8940-8DDC-77EB572586CE}" type="datetimeFigureOut">
              <a:rPr lang="en-US" smtClean="0"/>
              <a:t>6/24/19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B9D2E-D48F-E748-A635-AEDDBBC28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3789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1D2BF-6823-8940-8DDC-77EB572586CE}" type="datetimeFigureOut">
              <a:rPr lang="en-US" smtClean="0"/>
              <a:t>6/24/19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B9D2E-D48F-E748-A635-AEDDBBC28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76318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31D2BF-6823-8940-8DDC-77EB572586CE}" type="datetimeFigureOut">
              <a:rPr lang="en-US" smtClean="0"/>
              <a:t>6/24/19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B9D2E-D48F-E748-A635-AEDDBBC28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858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6B31D2BF-6823-8940-8DDC-77EB572586CE}" type="datetimeFigureOut">
              <a:rPr lang="en-US" smtClean="0"/>
              <a:t>6/24/19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2B9D2E-D48F-E748-A635-AEDDBBC28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8389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6B31D2BF-6823-8940-8DDC-77EB572586CE}" type="datetimeFigureOut">
              <a:rPr lang="en-US" smtClean="0"/>
              <a:t>6/24/19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2C2B9D2E-D48F-E748-A635-AEDDBBC281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4273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tlassian.com/agile/tutorials/burndown-charts" TargetMode="External"/><Relationship Id="rId2" Type="http://schemas.openxmlformats.org/officeDocument/2006/relationships/hyperlink" Target="http://www.methodsandtools.com/archive/scrumburndown.php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hebalancesmb.com/six-sigma-concepts-the-dmaic-problem-solving-method-2221186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87D3A4E0-C908-4EA9-ABDF-E82AD6BDEF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27C4F9-B4A5-3B4D-B6AE-B3551DA8C26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63323"/>
            <a:ext cx="8991600" cy="1692771"/>
          </a:xfrm>
        </p:spPr>
        <p:txBody>
          <a:bodyPr>
            <a:normAutofit/>
          </a:bodyPr>
          <a:lstStyle/>
          <a:p>
            <a:r>
              <a:rPr lang="en-US"/>
              <a:t>Scrum Burndown Charts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5CA9AB-289B-B64A-9FF2-76AD9866A2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9220" y="5374888"/>
            <a:ext cx="3995955" cy="758282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bg1"/>
                </a:solidFill>
              </a:rPr>
              <a:t>Mike Blatter</a:t>
            </a:r>
          </a:p>
        </p:txBody>
      </p:sp>
    </p:spTree>
    <p:extLst>
      <p:ext uri="{BB962C8B-B14F-4D97-AF65-F5344CB8AC3E}">
        <p14:creationId xmlns:p14="http://schemas.microsoft.com/office/powerpoint/2010/main" val="40806959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C6387-2CCD-004C-815C-2429B9E2E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Boom! Too Early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E74D3-B0E8-3942-92E3-C6D2FA9244D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Team finished work sooner than expected</a:t>
            </a:r>
          </a:p>
          <a:p>
            <a:r>
              <a:rPr lang="en-US" dirty="0"/>
              <a:t>Didn’t work on additional stories even though had capacity</a:t>
            </a:r>
          </a:p>
          <a:p>
            <a:r>
              <a:rPr lang="en-US" dirty="0"/>
              <a:t>Stories were probably overestimated</a:t>
            </a:r>
          </a:p>
          <a:p>
            <a:r>
              <a:rPr lang="en-US" dirty="0"/>
              <a:t>Velocity of team is not being calculated correctly</a:t>
            </a:r>
          </a:p>
          <a:p>
            <a:r>
              <a:rPr lang="en-US" dirty="0"/>
              <a:t>Scrum master must ensure team is fixing estimations and stories are ready to pull in and work 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52AB5B-CE01-F44B-A63B-FC6E68C34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8318" y="2638044"/>
            <a:ext cx="4271770" cy="3098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2284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C6387-2CCD-004C-815C-2429B9E2E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have a 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E74D3-B0E8-3942-92E3-C6D2FA9244D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Team either has committed to less than it could complete or there are not enough stories provided</a:t>
            </a:r>
          </a:p>
          <a:p>
            <a:r>
              <a:rPr lang="en-US" dirty="0"/>
              <a:t>Reason might be overestimating complexity and finishing early</a:t>
            </a:r>
          </a:p>
          <a:p>
            <a:r>
              <a:rPr lang="en-US" dirty="0"/>
              <a:t>Scrum master should identify problem and ask product owner to supply more work</a:t>
            </a:r>
          </a:p>
          <a:p>
            <a:r>
              <a:rPr lang="en-US" dirty="0"/>
              <a:t>Even if stories are over-estimated should continue with pre-planned sprint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2E5451-7692-2A46-B5F4-05461B957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8318" y="2638043"/>
            <a:ext cx="4271769" cy="310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3053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C6387-2CCD-004C-815C-2429B9E2E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oh, management is coming!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E74D3-B0E8-3942-92E3-C6D2FA9244D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Team is probably doing some work but not updating progress</a:t>
            </a:r>
          </a:p>
          <a:p>
            <a:r>
              <a:rPr lang="en-US" dirty="0"/>
              <a:t>Another is product owner has added same amount of work that was completed</a:t>
            </a:r>
          </a:p>
          <a:p>
            <a:r>
              <a:rPr lang="en-US" dirty="0"/>
              <a:t>Team cannot predict end or status of the sprint</a:t>
            </a:r>
          </a:p>
          <a:p>
            <a:r>
              <a:rPr lang="en-US" dirty="0"/>
              <a:t>Scrum master should remind everyone it’s necessary to report progress</a:t>
            </a:r>
          </a:p>
          <a:p>
            <a:r>
              <a:rPr lang="en-US" dirty="0"/>
              <a:t>After 2/3 days of this activity team should be stopped and corrective actions applied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171CE8F-3A30-0549-BD5F-2B2F173D1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8318" y="2638044"/>
            <a:ext cx="4271769" cy="3108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2556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C6387-2CCD-004C-815C-2429B9E2E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your duties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E74D3-B0E8-3942-92E3-C6D2FA9244D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Team is non-functional</a:t>
            </a:r>
          </a:p>
          <a:p>
            <a:r>
              <a:rPr lang="en-US" dirty="0"/>
              <a:t>Scrum master cannot coach team on why it’s necessary to report progress</a:t>
            </a:r>
          </a:p>
          <a:p>
            <a:r>
              <a:rPr lang="en-US" dirty="0"/>
              <a:t>Product owner doesn’t care either</a:t>
            </a:r>
          </a:p>
          <a:p>
            <a:r>
              <a:rPr lang="en-US" dirty="0"/>
              <a:t>To fix, team should restart from scratch and have retrospective on why this is occurring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E4B801F-2488-B14F-8DAD-AF5C001101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8319" y="2638043"/>
            <a:ext cx="4271770" cy="310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3663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C6387-2CCD-004C-815C-2429B9E2E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zero effort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E74D3-B0E8-3942-92E3-C6D2FA9244D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Stories/tasks not pointed and the sprint hasn’t officially started</a:t>
            </a:r>
          </a:p>
          <a:p>
            <a:r>
              <a:rPr lang="en-US" dirty="0"/>
              <a:t>To fix, team should have planning meeting, estimate stories, include them into new sprint</a:t>
            </a:r>
          </a:p>
          <a:p>
            <a:r>
              <a:rPr lang="en-US" dirty="0"/>
              <a:t>Then start new sprint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3294650-E8AA-2A48-894A-C214493E7D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8318" y="2638043"/>
            <a:ext cx="4271770" cy="3103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0736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C6387-2CCD-004C-815C-2429B9E2E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 to the sky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E74D3-B0E8-3942-92E3-C6D2FA9244D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First sprints typically look like this</a:t>
            </a:r>
          </a:p>
          <a:p>
            <a:r>
              <a:rPr lang="en-US" dirty="0"/>
              <a:t>Good knowledge resource and high visibility failure</a:t>
            </a:r>
          </a:p>
          <a:p>
            <a:r>
              <a:rPr lang="en-US" dirty="0"/>
              <a:t>Stories were added to backlog and/or stories were re-estimated a lot</a:t>
            </a:r>
          </a:p>
          <a:p>
            <a:r>
              <a:rPr lang="en-US" dirty="0"/>
              <a:t>Sprint backlog should be re-evaluated and rearranged immediately</a:t>
            </a:r>
          </a:p>
          <a:p>
            <a:r>
              <a:rPr lang="en-US" dirty="0"/>
              <a:t>Coaching for the team may also be helpful in this situation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2A2677-1AFE-CF4A-9EE6-1C42867A18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8318" y="2638043"/>
            <a:ext cx="4271770" cy="3105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6638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C6387-2CCD-004C-815C-2429B9E2E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bump on the road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E74D3-B0E8-3942-92E3-C6D2FA9244D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Team has not started sprint correctly</a:t>
            </a:r>
          </a:p>
          <a:p>
            <a:r>
              <a:rPr lang="en-US" dirty="0"/>
              <a:t>Added stories after sprint has started</a:t>
            </a:r>
          </a:p>
          <a:p>
            <a:r>
              <a:rPr lang="en-US" dirty="0"/>
              <a:t>Kudos for recognizing it is important to plan and report but started to late</a:t>
            </a:r>
          </a:p>
          <a:p>
            <a:r>
              <a:rPr lang="en-US" dirty="0"/>
              <a:t>It is suggested that the sprint should be restarted within the shorter timeframe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8DF3D9B-D830-B34B-9819-B0B4D9088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8318" y="2638043"/>
            <a:ext cx="4271769" cy="310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6726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A3653D-63DB-1D4D-8377-A813260978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velocity is not a </a:t>
            </a:r>
            <a:r>
              <a:rPr lang="en-US" dirty="0" err="1"/>
              <a:t>kpi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C29817-F978-B247-95CE-BA5726D3B3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Asking to accomplish more story points will lead to story point inflation</a:t>
            </a:r>
          </a:p>
          <a:p>
            <a:r>
              <a:rPr lang="en-US" dirty="0"/>
              <a:t>Velocity is just a capacity management tool</a:t>
            </a:r>
          </a:p>
          <a:p>
            <a:r>
              <a:rPr lang="en-US" dirty="0"/>
              <a:t>Points evolve over time with the team’s understanding of complexity</a:t>
            </a:r>
          </a:p>
        </p:txBody>
      </p:sp>
    </p:spTree>
    <p:extLst>
      <p:ext uri="{BB962C8B-B14F-4D97-AF65-F5344CB8AC3E}">
        <p14:creationId xmlns:p14="http://schemas.microsoft.com/office/powerpoint/2010/main" val="37037753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EA0A0-94C3-A249-BCA5-600ABBBDC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long run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9B6A07-53D5-2743-A9C5-86D36ACF4A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Burndown charts only describe iterations</a:t>
            </a:r>
          </a:p>
          <a:p>
            <a:r>
              <a:rPr lang="en-US" dirty="0"/>
              <a:t>Nice burndown charts don’t always correlate indicate a great team and vice versa</a:t>
            </a:r>
          </a:p>
          <a:p>
            <a:r>
              <a:rPr lang="en-US" dirty="0"/>
              <a:t>Like everything else in agile, we should be iterating towards better productivity and reporting</a:t>
            </a:r>
          </a:p>
          <a:p>
            <a:r>
              <a:rPr lang="en-US" dirty="0"/>
              <a:t>This is a constant repeating process in self-evaluating the team and improvement</a:t>
            </a:r>
          </a:p>
        </p:txBody>
      </p:sp>
    </p:spTree>
    <p:extLst>
      <p:ext uri="{BB962C8B-B14F-4D97-AF65-F5344CB8AC3E}">
        <p14:creationId xmlns:p14="http://schemas.microsoft.com/office/powerpoint/2010/main" val="547124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A790F-8A04-1948-8B59-9F29E210D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AF047-4D4A-6E4A-8663-27D9C3AE53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Great resource explaining burndown charts and meanings:</a:t>
            </a:r>
          </a:p>
          <a:p>
            <a:pPr lvl="1"/>
            <a:r>
              <a:rPr lang="en-US" dirty="0">
                <a:hlinkClick r:id="rId2"/>
              </a:rPr>
              <a:t>http://www.methodsandtools.com/archive/scrumburndown.php</a:t>
            </a:r>
            <a:endParaRPr lang="en-US" dirty="0"/>
          </a:p>
          <a:p>
            <a:pPr lvl="1"/>
            <a:r>
              <a:rPr lang="en-US" dirty="0"/>
              <a:t>Using all the examples in the above link as well as some definitions</a:t>
            </a:r>
          </a:p>
          <a:p>
            <a:r>
              <a:rPr lang="en-US" dirty="0"/>
              <a:t>JIRA Specific:</a:t>
            </a:r>
          </a:p>
          <a:p>
            <a:pPr lvl="1"/>
            <a:r>
              <a:rPr lang="en-US" dirty="0">
                <a:hlinkClick r:id="rId3"/>
              </a:rPr>
              <a:t>https://www.atlassian.com/agile/tutorials/burndown-charts</a:t>
            </a:r>
            <a:endParaRPr lang="en-US" dirty="0"/>
          </a:p>
          <a:p>
            <a:r>
              <a:rPr lang="en-US" dirty="0"/>
              <a:t>Six Sigma DMAIC concepts</a:t>
            </a:r>
          </a:p>
          <a:p>
            <a:pPr lvl="1"/>
            <a:r>
              <a:rPr lang="en-US" dirty="0">
                <a:hlinkClick r:id="rId4"/>
              </a:rPr>
              <a:t>https://www.thebalancesmb.com/six-sigma-concepts-the-dmaic-problem-solving-method-2221186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837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62A8D-B26F-F847-AF59-D766E12743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rundown on the burndown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BDD117-487E-3C4E-8503-09CD4255138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Represents remaining effort given time</a:t>
            </a:r>
          </a:p>
          <a:p>
            <a:r>
              <a:rPr lang="en-US" dirty="0"/>
              <a:t>Grouped by sprint or release</a:t>
            </a:r>
          </a:p>
          <a:p>
            <a:r>
              <a:rPr lang="en-US" dirty="0"/>
              <a:t>X axis represents time</a:t>
            </a:r>
          </a:p>
          <a:p>
            <a:pPr lvl="1"/>
            <a:r>
              <a:rPr lang="en-US" dirty="0"/>
              <a:t>Most graphs involving time are represented by the X axis</a:t>
            </a:r>
          </a:p>
          <a:p>
            <a:pPr lvl="1"/>
            <a:r>
              <a:rPr lang="en-US" dirty="0"/>
              <a:t>By any other measure very independent from other measures (can’t control)</a:t>
            </a:r>
          </a:p>
          <a:p>
            <a:r>
              <a:rPr lang="en-US" dirty="0"/>
              <a:t>Y axis represents remainder of work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0ECEE7E-FBC6-5549-A39E-F5BBE1EE899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38888" y="2759367"/>
            <a:ext cx="4270375" cy="2327416"/>
          </a:xfrm>
        </p:spPr>
      </p:pic>
    </p:spTree>
    <p:extLst>
      <p:ext uri="{BB962C8B-B14F-4D97-AF65-F5344CB8AC3E}">
        <p14:creationId xmlns:p14="http://schemas.microsoft.com/office/powerpoint/2010/main" val="40490250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9B8B53-3515-BE41-B09C-C53124B6A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down ON the burndown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8EE3D5-8699-EA41-B5C0-98626387C95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Go to your JIRA project board</a:t>
            </a:r>
          </a:p>
          <a:p>
            <a:r>
              <a:rPr lang="en-US" dirty="0"/>
              <a:t>Click on the “Reports” icon</a:t>
            </a:r>
          </a:p>
          <a:p>
            <a:r>
              <a:rPr lang="en-US" dirty="0"/>
              <a:t>Burndown chart should be default</a:t>
            </a:r>
          </a:p>
          <a:p>
            <a:r>
              <a:rPr lang="en-US" dirty="0"/>
              <a:t>If not, you can select which chart you would like above the graph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3DFEE73-31A0-6943-85E4-F0883A43D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9164" y="2638044"/>
            <a:ext cx="7084278" cy="3281036"/>
          </a:xfrm>
          <a:prstGeom prst="rect">
            <a:avLst/>
          </a:prstGeom>
        </p:spPr>
      </p:pic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031E862C-0261-0E47-B3A2-0FE5DED6EBF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38319" y="2638044"/>
            <a:ext cx="3590642" cy="3101975"/>
          </a:xfrm>
        </p:spPr>
      </p:pic>
    </p:spTree>
    <p:extLst>
      <p:ext uri="{BB962C8B-B14F-4D97-AF65-F5344CB8AC3E}">
        <p14:creationId xmlns:p14="http://schemas.microsoft.com/office/powerpoint/2010/main" val="2864067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985B5-841F-4243-8DB6-3B2FC2A42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notes on analyzing burndowns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DA3BA9-C39F-B742-B0B0-C0D2BB12EC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When inspecting quality/production you cannot look at graphs alone to determine meaning</a:t>
            </a:r>
          </a:p>
          <a:p>
            <a:r>
              <a:rPr lang="en-US" dirty="0"/>
              <a:t>Analyzing graphs and data is required</a:t>
            </a:r>
          </a:p>
          <a:p>
            <a:r>
              <a:rPr lang="en-US" dirty="0"/>
              <a:t>This will help eliminate random events or if the cause even needs to be corrected</a:t>
            </a:r>
          </a:p>
          <a:p>
            <a:pPr lvl="1"/>
            <a:r>
              <a:rPr lang="en-US" dirty="0"/>
              <a:t>Example: JIRA permissions were broken for developers so no updates in reporting occurred for a few days</a:t>
            </a:r>
          </a:p>
          <a:p>
            <a:r>
              <a:rPr lang="en-US" dirty="0"/>
              <a:t>Very common process among many different disciplines like Six Sigma DMAIC or Scientific Method</a:t>
            </a:r>
          </a:p>
          <a:p>
            <a:pPr lvl="1"/>
            <a:r>
              <a:rPr lang="en-US" dirty="0"/>
              <a:t>DMAIC: Define, Measure, Analyze, Improve, and Control</a:t>
            </a:r>
          </a:p>
          <a:p>
            <a:pPr lvl="1"/>
            <a:r>
              <a:rPr lang="en-US" dirty="0"/>
              <a:t>Sci Method: Ask Question, Research, Hypothesis,  Test/Gather Data,  Analyze, and Report</a:t>
            </a:r>
          </a:p>
        </p:txBody>
      </p:sp>
    </p:spTree>
    <p:extLst>
      <p:ext uri="{BB962C8B-B14F-4D97-AF65-F5344CB8AC3E}">
        <p14:creationId xmlns:p14="http://schemas.microsoft.com/office/powerpoint/2010/main" val="3841926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157515-622F-774C-9B31-620BB7146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avoiding stairs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52A64-6859-F540-A803-2E377D53DB1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Stairs can occur when stories are large</a:t>
            </a:r>
          </a:p>
          <a:p>
            <a:r>
              <a:rPr lang="en-US" dirty="0"/>
              <a:t>Increases misinterpretations (progress less effectively communicated)</a:t>
            </a:r>
          </a:p>
          <a:p>
            <a:r>
              <a:rPr lang="en-US" dirty="0"/>
              <a:t>Breaking down stories (if possible) into smaller points can reduce this affect</a:t>
            </a:r>
          </a:p>
          <a:p>
            <a:r>
              <a:rPr lang="en-US" dirty="0"/>
              <a:t>Also breaking down stories can help improve reporting by showing a more accurate version of what’s complete and incomplete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CA44C6C-025C-F441-BFE9-D0AFD40C8CC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338319" y="2647188"/>
            <a:ext cx="4271770" cy="3101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1916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C6387-2CCD-004C-815C-2429B9E2E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ideal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E74D3-B0E8-3942-92E3-C6D2FA9244D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This great team was able to organize itself well</a:t>
            </a:r>
          </a:p>
          <a:p>
            <a:r>
              <a:rPr lang="en-US" dirty="0"/>
              <a:t>Great product owner</a:t>
            </a:r>
          </a:p>
          <a:p>
            <a:pPr lvl="1"/>
            <a:r>
              <a:rPr lang="en-US" dirty="0"/>
              <a:t>Understand need for locked sprint backlog</a:t>
            </a:r>
          </a:p>
          <a:p>
            <a:r>
              <a:rPr lang="en-US" dirty="0"/>
              <a:t>Great scrum master helping the team</a:t>
            </a:r>
          </a:p>
          <a:p>
            <a:r>
              <a:rPr lang="en-US" dirty="0"/>
              <a:t>Estimated capacity correctly</a:t>
            </a:r>
          </a:p>
          <a:p>
            <a:r>
              <a:rPr lang="en-US" dirty="0"/>
              <a:t>Finished on time</a:t>
            </a:r>
          </a:p>
          <a:p>
            <a:r>
              <a:rPr lang="en-US" dirty="0"/>
              <a:t>No corrective action necessary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E8328BA-88A7-374F-89BC-451EF594698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338318" y="2638044"/>
            <a:ext cx="4271769" cy="3101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48620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C6387-2CCD-004C-815C-2429B9E2E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great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E74D3-B0E8-3942-92E3-C6D2FA9244D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May be observed on experienced teams</a:t>
            </a:r>
          </a:p>
          <a:p>
            <a:r>
              <a:rPr lang="en-US" dirty="0"/>
              <a:t>Completed sprint on-time and met goals</a:t>
            </a:r>
          </a:p>
          <a:p>
            <a:r>
              <a:rPr lang="en-US" dirty="0"/>
              <a:t>Adapted scope of sprint over time</a:t>
            </a:r>
          </a:p>
          <a:p>
            <a:r>
              <a:rPr lang="en-US" dirty="0"/>
              <a:t>Should discuss why progress was slow at initial start and solve related issues</a:t>
            </a:r>
          </a:p>
          <a:p>
            <a:r>
              <a:rPr lang="en-US" dirty="0"/>
              <a:t>Should consider how they are estimating capacity for better sprint planning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18C339-A7D8-484D-B225-A98D3011BE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8318" y="2638044"/>
            <a:ext cx="4271770" cy="3101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327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C6387-2CCD-004C-815C-2429B9E2E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Nice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E74D3-B0E8-3942-92E3-C6D2FA9244D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Typical progress observed on many agile teams</a:t>
            </a:r>
          </a:p>
          <a:p>
            <a:r>
              <a:rPr lang="en-US" dirty="0"/>
              <a:t>Team was able to meet commitment</a:t>
            </a:r>
          </a:p>
          <a:p>
            <a:r>
              <a:rPr lang="en-US" dirty="0"/>
              <a:t>Team adapted the scope of work or worked harder to meet commitments (Self reflecting)</a:t>
            </a:r>
          </a:p>
          <a:p>
            <a:r>
              <a:rPr lang="en-US" dirty="0"/>
              <a:t>Team should of discuss change of plan as soon as progress has slowed</a:t>
            </a:r>
          </a:p>
          <a:p>
            <a:r>
              <a:rPr lang="en-US" dirty="0"/>
              <a:t>Typically lower priority item is suggested to be removed from sprint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0D92DD-D6A4-084F-8C5A-765CB7002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8318" y="2638043"/>
            <a:ext cx="4271769" cy="3101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88892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C6387-2CCD-004C-815C-2429B9E2E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Boom! its too late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EE74D3-B0E8-3942-92E3-C6D2FA9244D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Chart says you didn’t meet your commitment</a:t>
            </a:r>
          </a:p>
          <a:p>
            <a:r>
              <a:rPr lang="en-US" dirty="0"/>
              <a:t>Team was late for the entire sprint</a:t>
            </a:r>
          </a:p>
          <a:p>
            <a:r>
              <a:rPr lang="en-US" dirty="0"/>
              <a:t>Didn’t adapt scope to appropriate level</a:t>
            </a:r>
          </a:p>
          <a:p>
            <a:r>
              <a:rPr lang="en-US" dirty="0"/>
              <a:t>Next sprint should lower capacity estimate</a:t>
            </a:r>
          </a:p>
          <a:p>
            <a:r>
              <a:rPr lang="en-US" dirty="0"/>
              <a:t>When team finds slow down of a couple days, find and apply possible corrective actions for issues in productivity</a:t>
            </a:r>
          </a:p>
          <a:p>
            <a:r>
              <a:rPr lang="en-US" dirty="0"/>
              <a:t>Typically lower priority story should be moved to backlog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2AFCA3-1532-C84C-AA9B-B5B01126E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8318" y="2638043"/>
            <a:ext cx="4271769" cy="3118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4970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{1CB49274-F9AB-5A40-86CC-E9FD23E7DE77}tf10001120</Template>
  <TotalTime>1485</TotalTime>
  <Words>914</Words>
  <Application>Microsoft Macintosh PowerPoint</Application>
  <PresentationFormat>Widescreen</PresentationFormat>
  <Paragraphs>111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Gill Sans MT</vt:lpstr>
      <vt:lpstr>Parcel</vt:lpstr>
      <vt:lpstr>Scrum Burndown Charts</vt:lpstr>
      <vt:lpstr>rundown on the burndown</vt:lpstr>
      <vt:lpstr>get down ON the burndown</vt:lpstr>
      <vt:lpstr>notes on analyzing burndowns</vt:lpstr>
      <vt:lpstr>avoiding stairs</vt:lpstr>
      <vt:lpstr>ideal team</vt:lpstr>
      <vt:lpstr>great team</vt:lpstr>
      <vt:lpstr>Nice team</vt:lpstr>
      <vt:lpstr>Boom! its too late</vt:lpstr>
      <vt:lpstr>Boom! Too Early</vt:lpstr>
      <vt:lpstr>Let’s have a rest</vt:lpstr>
      <vt:lpstr>oh, management is coming!</vt:lpstr>
      <vt:lpstr>do your duties</vt:lpstr>
      <vt:lpstr>zero effort</vt:lpstr>
      <vt:lpstr>up to the sky</vt:lpstr>
      <vt:lpstr>bump on the road</vt:lpstr>
      <vt:lpstr>velocity is not a kpi</vt:lpstr>
      <vt:lpstr>the long run</vt:lpstr>
      <vt:lpstr>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Scrum Burndown Charts</dc:title>
  <dc:creator>Michael Blatter</dc:creator>
  <cp:lastModifiedBy>Michael Blatter</cp:lastModifiedBy>
  <cp:revision>1</cp:revision>
  <dcterms:created xsi:type="dcterms:W3CDTF">2019-06-24T21:32:26Z</dcterms:created>
  <dcterms:modified xsi:type="dcterms:W3CDTF">2019-06-25T22:17:44Z</dcterms:modified>
</cp:coreProperties>
</file>